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0" y="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3000"/>
            <a:duotone>
              <a:schemeClr val="accent5">
                <a:shade val="45000"/>
                <a:satMod val="135000"/>
              </a:schemeClr>
              <a:prstClr val="white"/>
            </a:duotone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610D9-2440-4042-89FD-CB20CE307CBF}" type="datetimeFigureOut">
              <a:rPr lang="en-US" smtClean="0"/>
              <a:pPr/>
              <a:t>4/20/2016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8706D-AFAA-442E-AF78-422B875B549D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hyperlink" Target="https://www.eventbrite.ie/e/pan-celtic-autumn-meeting-2016-tickets-21492148595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s://www.acslm.ie/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7165" y="1094697"/>
            <a:ext cx="63813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IE" sz="1400" b="1" dirty="0">
                <a:solidFill>
                  <a:srgbClr val="1F497D"/>
                </a:solidFill>
              </a:rPr>
              <a:t>The Irish Society of Clinical Microbiology (ISCM) and the Academy of Clinical Science and Laboratory Medicine (ACSLM) invite you to the </a:t>
            </a:r>
          </a:p>
          <a:p>
            <a:pPr lvl="0" algn="ctr"/>
            <a:r>
              <a:rPr lang="en-IE" sz="1400" b="1" dirty="0">
                <a:solidFill>
                  <a:srgbClr val="1F497D"/>
                </a:solidFill>
              </a:rPr>
              <a:t>Pan Celtic Dublin 2016 conference that we are co-hosting in conjunction with our Northern Ireland, Welsh and Scottish Society partners</a:t>
            </a:r>
            <a:r>
              <a:rPr lang="en-IE" sz="1200" b="1" dirty="0">
                <a:solidFill>
                  <a:srgbClr val="1F497D"/>
                </a:solidFill>
              </a:rPr>
              <a:t>.</a:t>
            </a:r>
          </a:p>
          <a:p>
            <a:pPr algn="ctr"/>
            <a:endParaRPr lang="en-IE" sz="2400" b="1" dirty="0" smtClean="0">
              <a:solidFill>
                <a:srgbClr val="1F497D"/>
              </a:solidFill>
            </a:endParaRPr>
          </a:p>
          <a:p>
            <a:pPr algn="ctr"/>
            <a:r>
              <a:rPr lang="en-IE" sz="3200" b="1" dirty="0" smtClean="0">
                <a:solidFill>
                  <a:srgbClr val="1F497D"/>
                </a:solidFill>
              </a:rPr>
              <a:t>Pan Celtic Dublin 2016</a:t>
            </a:r>
            <a:endParaRPr lang="en-IE" sz="1600" b="1" dirty="0" smtClean="0">
              <a:solidFill>
                <a:srgbClr val="1F497D"/>
              </a:solidFill>
            </a:endParaRPr>
          </a:p>
          <a:p>
            <a:pPr algn="ctr"/>
            <a:r>
              <a:rPr lang="en-IE" sz="1600" b="1" dirty="0" smtClean="0">
                <a:solidFill>
                  <a:srgbClr val="1F497D"/>
                </a:solidFill>
              </a:rPr>
              <a:t>Antimicrobial resistance: Global threats and challenges in Diagnosis, Treatment and Prevention</a:t>
            </a:r>
          </a:p>
          <a:p>
            <a:pPr algn="ctr"/>
            <a:endParaRPr lang="en-IE" sz="1600" b="1" dirty="0" smtClean="0">
              <a:solidFill>
                <a:srgbClr val="1F497D"/>
              </a:solidFill>
            </a:endParaRPr>
          </a:p>
          <a:p>
            <a:pPr algn="ctr"/>
            <a:endParaRPr lang="en-IE" sz="1600" b="1" dirty="0" smtClean="0">
              <a:solidFill>
                <a:srgbClr val="1F497D"/>
              </a:solidFill>
            </a:endParaRPr>
          </a:p>
          <a:p>
            <a:pPr lvl="0" algn="ctr"/>
            <a:r>
              <a:rPr lang="en-IE" sz="1600" b="1" dirty="0"/>
              <a:t>Venue: Davenport Hotel, Dublin, Ireland </a:t>
            </a:r>
          </a:p>
          <a:p>
            <a:pPr lvl="0" algn="ctr"/>
            <a:r>
              <a:rPr lang="en-IE" sz="1600" b="1" dirty="0"/>
              <a:t>21</a:t>
            </a:r>
            <a:r>
              <a:rPr lang="en-IE" sz="1600" b="1" baseline="30000" dirty="0"/>
              <a:t>st</a:t>
            </a:r>
            <a:r>
              <a:rPr lang="en-IE" sz="1600" b="1" dirty="0"/>
              <a:t> &amp; 22</a:t>
            </a:r>
            <a:r>
              <a:rPr lang="en-IE" sz="1600" b="1" baseline="30000" dirty="0"/>
              <a:t>nd</a:t>
            </a:r>
            <a:r>
              <a:rPr lang="en-IE" sz="1600" b="1" dirty="0"/>
              <a:t> of October 2016.</a:t>
            </a:r>
          </a:p>
          <a:p>
            <a:pPr lvl="0" algn="ctr"/>
            <a:endParaRPr lang="en-IE" sz="2000" b="1" dirty="0"/>
          </a:p>
          <a:p>
            <a:pPr algn="ctr"/>
            <a:r>
              <a:rPr lang="en-IE" sz="4800" b="1" dirty="0">
                <a:solidFill>
                  <a:srgbClr val="C00000"/>
                </a:solidFill>
              </a:rPr>
              <a:t>SAVE THE DATE</a:t>
            </a:r>
          </a:p>
          <a:p>
            <a:pPr algn="ctr"/>
            <a:endParaRPr lang="en-IE" sz="2400" b="1" dirty="0">
              <a:solidFill>
                <a:srgbClr val="1F497D"/>
              </a:solidFill>
            </a:endParaRPr>
          </a:p>
          <a:p>
            <a:pPr algn="ctr"/>
            <a:r>
              <a:rPr lang="en-IE" sz="1600" b="1" dirty="0">
                <a:solidFill>
                  <a:srgbClr val="1F497D"/>
                </a:solidFill>
              </a:rPr>
              <a:t>Registration:</a:t>
            </a:r>
            <a:r>
              <a:rPr lang="en-IE" sz="1600" u="sng" dirty="0">
                <a:solidFill>
                  <a:prstClr val="black"/>
                </a:solidFill>
                <a:hlinkClick r:id="rId2"/>
              </a:rPr>
              <a:t> https://www.eventbrite.ie/e/pan-celtic-autumn-meeting-2016-tickets-21492148595</a:t>
            </a:r>
            <a:endParaRPr lang="en-IE" sz="1600" u="sng" dirty="0">
              <a:solidFill>
                <a:prstClr val="black"/>
              </a:solidFill>
            </a:endParaRPr>
          </a:p>
          <a:p>
            <a:pPr algn="ctr"/>
            <a:endParaRPr lang="en-IE" sz="1600" u="sng" dirty="0">
              <a:solidFill>
                <a:prstClr val="black"/>
              </a:solidFill>
            </a:endParaRPr>
          </a:p>
          <a:p>
            <a:pPr algn="ctr"/>
            <a:r>
              <a:rPr lang="en-IE" sz="1600" b="1" dirty="0">
                <a:solidFill>
                  <a:prstClr val="black"/>
                </a:solidFill>
              </a:rPr>
              <a:t>Enquiries:  panceltic@gmail.com</a:t>
            </a:r>
          </a:p>
          <a:p>
            <a:pPr algn="ctr"/>
            <a:endParaRPr lang="en-IE" sz="1600" b="1" dirty="0" smtClean="0">
              <a:solidFill>
                <a:srgbClr val="1F497D"/>
              </a:solidFill>
            </a:endParaRPr>
          </a:p>
          <a:p>
            <a:pPr algn="ctr"/>
            <a:endParaRPr lang="en-IE" sz="1600" b="1" dirty="0">
              <a:solidFill>
                <a:srgbClr val="1F497D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 dirty="0">
              <a:solidFill>
                <a:prstClr val="black"/>
              </a:solidFill>
            </a:endParaRPr>
          </a:p>
        </p:txBody>
      </p:sp>
      <p:pic>
        <p:nvPicPr>
          <p:cNvPr id="1028" name="Picture 4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114800" cy="914400"/>
          </a:xfrm>
          <a:custGeom>
            <a:avLst/>
            <a:gdLst/>
            <a:ahLst/>
            <a:cxnLst/>
            <a:rect l="0" t="0" r="0" b="0"/>
            <a:pathLst/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 dirty="0">
              <a:solidFill>
                <a:prstClr val="black"/>
              </a:solidFill>
            </a:endParaRPr>
          </a:p>
        </p:txBody>
      </p:sp>
      <p:pic>
        <p:nvPicPr>
          <p:cNvPr id="1030" name="Picture 6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114800" cy="914400"/>
          </a:xfrm>
          <a:custGeom>
            <a:avLst/>
            <a:gdLst/>
            <a:ahLst/>
            <a:cxnLst/>
            <a:rect l="0" t="0" r="0" b="0"/>
            <a:pathLst/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pic>
        <p:nvPicPr>
          <p:cNvPr id="13" name="Picture 1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4664" y="457200"/>
            <a:ext cx="2160240" cy="37717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" name="AutoShape 5" descr="Image result for scottish microbiology association"/>
          <p:cNvSpPr>
            <a:spLocks noChangeAspect="1" noChangeArrowheads="1"/>
          </p:cNvSpPr>
          <p:nvPr/>
        </p:nvSpPr>
        <p:spPr bwMode="auto">
          <a:xfrm>
            <a:off x="82154" y="-192617"/>
            <a:ext cx="228600" cy="4064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E" dirty="0">
              <a:solidFill>
                <a:prstClr val="black"/>
              </a:solidFill>
            </a:endParaRPr>
          </a:p>
        </p:txBody>
      </p:sp>
      <p:pic>
        <p:nvPicPr>
          <p:cNvPr id="20" name="Picture 2" descr="Academy of Clinical Science and Laboratory Medicine logo">
            <a:hlinkClick r:id="rId5" tooltip="Home page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70826" y="184521"/>
            <a:ext cx="755835" cy="910175"/>
          </a:xfrm>
          <a:prstGeom prst="rect">
            <a:avLst/>
          </a:prstGeom>
          <a:noFill/>
        </p:spPr>
      </p:pic>
      <p:pic>
        <p:nvPicPr>
          <p:cNvPr id="35" name="Picture 34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696" y="8379943"/>
            <a:ext cx="1440160" cy="61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35" descr="https://i1.rgstatic.net/ii/institution.image/AS%3A267485218050049@1440784853394_m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04809" y="8379943"/>
            <a:ext cx="619132" cy="698478"/>
          </a:xfrm>
          <a:prstGeom prst="rect">
            <a:avLst/>
          </a:prstGeom>
          <a:noFill/>
        </p:spPr>
      </p:pic>
      <p:sp>
        <p:nvSpPr>
          <p:cNvPr id="22" name="AutoShape 6"/>
          <p:cNvSpPr>
            <a:spLocks noChangeArrowheads="1"/>
          </p:cNvSpPr>
          <p:nvPr/>
        </p:nvSpPr>
        <p:spPr bwMode="auto">
          <a:xfrm>
            <a:off x="5141125" y="6787356"/>
            <a:ext cx="1527368" cy="152906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IE" sz="1000" b="1" dirty="0">
                <a:solidFill>
                  <a:srgbClr val="1F497D"/>
                </a:solidFill>
                <a:cs typeface="Arial" pitchFamily="34" charset="0"/>
              </a:rPr>
              <a:t>Essential </a:t>
            </a:r>
            <a:r>
              <a:rPr lang="en-IE" sz="1000" b="1" dirty="0" smtClean="0">
                <a:solidFill>
                  <a:srgbClr val="1F497D"/>
                </a:solidFill>
                <a:cs typeface="Arial" pitchFamily="34" charset="0"/>
              </a:rPr>
              <a:t>CME/CPD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IE" sz="800" dirty="0" smtClean="0">
                <a:solidFill>
                  <a:srgbClr val="1F497D"/>
                </a:solidFill>
                <a:cs typeface="Arial" pitchFamily="34" charset="0"/>
              </a:rPr>
              <a:t>Delegates </a:t>
            </a:r>
            <a:r>
              <a:rPr lang="en-IE" sz="800" dirty="0">
                <a:solidFill>
                  <a:srgbClr val="1F497D"/>
                </a:solidFill>
                <a:cs typeface="Arial" pitchFamily="34" charset="0"/>
              </a:rPr>
              <a:t>are eligible to receive CPD/CME points  </a:t>
            </a:r>
            <a:r>
              <a:rPr lang="en-IE" sz="800" dirty="0" smtClean="0">
                <a:solidFill>
                  <a:srgbClr val="1F497D"/>
                </a:solidFill>
                <a:cs typeface="Arial" pitchFamily="34" charset="0"/>
              </a:rPr>
              <a:t>-  </a:t>
            </a:r>
            <a:r>
              <a:rPr lang="en-IE" sz="800" dirty="0">
                <a:solidFill>
                  <a:srgbClr val="1F497D"/>
                </a:solidFill>
                <a:cs typeface="Arial" pitchFamily="34" charset="0"/>
              </a:rPr>
              <a:t>helping them to maintain their professional </a:t>
            </a:r>
            <a:r>
              <a:rPr lang="en-IE" sz="800" dirty="0" smtClean="0">
                <a:solidFill>
                  <a:srgbClr val="1F497D"/>
                </a:solidFill>
                <a:cs typeface="Arial" pitchFamily="34" charset="0"/>
              </a:rPr>
              <a:t>status and competence</a:t>
            </a:r>
            <a:endParaRPr lang="en-IE" sz="800" dirty="0" smtClean="0">
              <a:solidFill>
                <a:srgbClr val="1F497D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413445" y="6796908"/>
            <a:ext cx="2598596" cy="1519508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en-IE" sz="1000" b="1" dirty="0" smtClean="0">
                <a:solidFill>
                  <a:srgbClr val="1F497D"/>
                </a:solidFill>
                <a:cs typeface="Arial" pitchFamily="34" charset="0"/>
              </a:rPr>
              <a:t>Multi-disciplinary Conference </a:t>
            </a:r>
            <a:r>
              <a:rPr lang="en-IE" sz="1000" b="1" dirty="0">
                <a:solidFill>
                  <a:srgbClr val="1F497D"/>
                </a:solidFill>
                <a:cs typeface="Arial" pitchFamily="34" charset="0"/>
              </a:rPr>
              <a:t>Programme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>
                <a:solidFill>
                  <a:srgbClr val="1F497D"/>
                </a:solidFill>
                <a:cs typeface="Arial" pitchFamily="34" charset="0"/>
              </a:rPr>
              <a:t> Keynote lectures from experts in the field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>
                <a:solidFill>
                  <a:srgbClr val="1F497D"/>
                </a:solidFill>
                <a:cs typeface="Arial" pitchFamily="34" charset="0"/>
              </a:rPr>
              <a:t> Symposia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>
                <a:solidFill>
                  <a:srgbClr val="1F497D"/>
                </a:solidFill>
                <a:cs typeface="Arial" pitchFamily="34" charset="0"/>
              </a:rPr>
              <a:t>Medical and scientific research presentations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>
                <a:solidFill>
                  <a:srgbClr val="1F497D"/>
                </a:solidFill>
                <a:cs typeface="Arial" pitchFamily="34" charset="0"/>
              </a:rPr>
              <a:t> Poster exhibition and prizes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>
                <a:solidFill>
                  <a:srgbClr val="1F497D"/>
                </a:solidFill>
                <a:cs typeface="Arial" pitchFamily="34" charset="0"/>
              </a:rPr>
              <a:t> Trade exhibition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>
                <a:solidFill>
                  <a:srgbClr val="1F497D"/>
                </a:solidFill>
                <a:cs typeface="Arial" pitchFamily="34" charset="0"/>
              </a:rPr>
              <a:t> Gala dinner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</a:pPr>
            <a:endParaRPr lang="en-IE" sz="1000" b="1" dirty="0" smtClean="0">
              <a:solidFill>
                <a:srgbClr val="1F497D"/>
              </a:solidFill>
              <a:cs typeface="Arial" pitchFamily="34" charset="0"/>
            </a:endParaRPr>
          </a:p>
        </p:txBody>
      </p:sp>
      <p:sp>
        <p:nvSpPr>
          <p:cNvPr id="27" name="AutoShape 6"/>
          <p:cNvSpPr>
            <a:spLocks noChangeArrowheads="1"/>
          </p:cNvSpPr>
          <p:nvPr/>
        </p:nvSpPr>
        <p:spPr bwMode="auto">
          <a:xfrm>
            <a:off x="3140968" y="6787356"/>
            <a:ext cx="1872208" cy="152906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</a:pPr>
            <a:r>
              <a:rPr lang="en-IE" sz="1000" b="1" dirty="0" smtClean="0">
                <a:solidFill>
                  <a:srgbClr val="1F497D"/>
                </a:solidFill>
                <a:cs typeface="Arial" pitchFamily="34" charset="0"/>
              </a:rPr>
              <a:t>Topics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</a:pPr>
            <a:endParaRPr lang="en-IE" sz="1000" dirty="0">
              <a:solidFill>
                <a:srgbClr val="1F497D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 smtClean="0">
                <a:solidFill>
                  <a:srgbClr val="1F497D"/>
                </a:solidFill>
                <a:cs typeface="Arial" pitchFamily="34" charset="0"/>
              </a:rPr>
              <a:t>Antibiotic resistant bacteria, fungi, viruses, mycobacteria </a:t>
            </a:r>
            <a:endParaRPr lang="en-IE" sz="1000" dirty="0">
              <a:solidFill>
                <a:srgbClr val="1F497D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 smtClean="0">
                <a:solidFill>
                  <a:srgbClr val="1F497D"/>
                </a:solidFill>
                <a:cs typeface="Arial" pitchFamily="34" charset="0"/>
              </a:rPr>
              <a:t>Antimicrobial stewardship &amp; surveillance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31849B"/>
              </a:buClr>
              <a:buFont typeface="Symbol" pitchFamily="18" charset="2"/>
              <a:buChar char="·"/>
            </a:pPr>
            <a:r>
              <a:rPr lang="en-IE" sz="1000" dirty="0">
                <a:solidFill>
                  <a:srgbClr val="1F497D"/>
                </a:solidFill>
                <a:cs typeface="Arial" pitchFamily="34" charset="0"/>
              </a:rPr>
              <a:t> </a:t>
            </a:r>
            <a:r>
              <a:rPr lang="en-IE" sz="1000" dirty="0" smtClean="0">
                <a:solidFill>
                  <a:srgbClr val="1F497D"/>
                </a:solidFill>
                <a:cs typeface="Arial" pitchFamily="34" charset="0"/>
              </a:rPr>
              <a:t>Infection Prevention &amp; Control </a:t>
            </a:r>
          </a:p>
        </p:txBody>
      </p:sp>
    </p:spTree>
    <p:extLst>
      <p:ext uri="{BB962C8B-B14F-4D97-AF65-F5344CB8AC3E}">
        <p14:creationId xmlns:p14="http://schemas.microsoft.com/office/powerpoint/2010/main" val="223496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157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MURPHYMT</dc:creator>
  <cp:lastModifiedBy>Ed OKelly</cp:lastModifiedBy>
  <cp:revision>56</cp:revision>
  <cp:lastPrinted>2016-02-12T16:33:51Z</cp:lastPrinted>
  <dcterms:created xsi:type="dcterms:W3CDTF">2016-02-10T16:31:27Z</dcterms:created>
  <dcterms:modified xsi:type="dcterms:W3CDTF">2016-04-20T09:24:51Z</dcterms:modified>
</cp:coreProperties>
</file>